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04F85-24A3-4F4C-BC29-FBCF80064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Der Strahlensatz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AA1D87-2532-4D5D-9355-16FC84328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6665E0-E997-45ED-BAC5-F18F02B47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9"/>
    </mc:Choice>
    <mc:Fallback xmlns="">
      <p:transition spd="slow" advTm="8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F2A5C07-478A-46B2-A8AD-EB110AC72FFC}"/>
              </a:ext>
            </a:extLst>
          </p:cNvPr>
          <p:cNvCxnSpPr>
            <a:cxnSpLocks/>
          </p:cNvCxnSpPr>
          <p:nvPr/>
        </p:nvCxnSpPr>
        <p:spPr>
          <a:xfrm>
            <a:off x="3684495" y="1739153"/>
            <a:ext cx="439270" cy="13805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4D27516-348B-4236-8705-026CFF6FAC6A}"/>
              </a:ext>
            </a:extLst>
          </p:cNvPr>
          <p:cNvSpPr txBox="1"/>
          <p:nvPr/>
        </p:nvSpPr>
        <p:spPr>
          <a:xfrm>
            <a:off x="3429001" y="1258652"/>
            <a:ext cx="3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1CB02B-ACB4-4612-85FD-093DF08FB012}"/>
              </a:ext>
            </a:extLst>
          </p:cNvPr>
          <p:cNvSpPr txBox="1"/>
          <p:nvPr/>
        </p:nvSpPr>
        <p:spPr>
          <a:xfrm>
            <a:off x="4123765" y="3134070"/>
            <a:ext cx="36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BC2808-C50D-4810-9588-F262A3675DD6}"/>
              </a:ext>
            </a:extLst>
          </p:cNvPr>
          <p:cNvSpPr txBox="1"/>
          <p:nvPr/>
        </p:nvSpPr>
        <p:spPr>
          <a:xfrm>
            <a:off x="2236694" y="3244334"/>
            <a:ext cx="5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   x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02E469C-5142-46DA-83AA-E434B37CE163}"/>
              </a:ext>
            </a:extLst>
          </p:cNvPr>
          <p:cNvCxnSpPr/>
          <p:nvPr/>
        </p:nvCxnSpPr>
        <p:spPr>
          <a:xfrm flipV="1">
            <a:off x="2635623" y="788895"/>
            <a:ext cx="1604683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C63BE0A-BF53-47E3-B895-6045E997C555}"/>
              </a:ext>
            </a:extLst>
          </p:cNvPr>
          <p:cNvCxnSpPr>
            <a:cxnSpLocks/>
          </p:cNvCxnSpPr>
          <p:nvPr/>
        </p:nvCxnSpPr>
        <p:spPr>
          <a:xfrm flipV="1">
            <a:off x="2635623" y="2853803"/>
            <a:ext cx="2698377" cy="610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5EC1D63-38CB-437F-81D2-F10C63BE3C04}"/>
              </a:ext>
            </a:extLst>
          </p:cNvPr>
          <p:cNvCxnSpPr>
            <a:cxnSpLocks/>
          </p:cNvCxnSpPr>
          <p:nvPr/>
        </p:nvCxnSpPr>
        <p:spPr>
          <a:xfrm>
            <a:off x="4099701" y="1026510"/>
            <a:ext cx="616677" cy="1954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5BDA4FD-5ED4-4413-8634-C2466B6D5205}"/>
              </a:ext>
            </a:extLst>
          </p:cNvPr>
          <p:cNvSpPr txBox="1"/>
          <p:nvPr/>
        </p:nvSpPr>
        <p:spPr>
          <a:xfrm>
            <a:off x="4773232" y="2967607"/>
            <a:ext cx="60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B´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576B6E6-ABEA-40C3-B580-680E2D1F574E}"/>
              </a:ext>
            </a:extLst>
          </p:cNvPr>
          <p:cNvSpPr txBox="1"/>
          <p:nvPr/>
        </p:nvSpPr>
        <p:spPr>
          <a:xfrm>
            <a:off x="3852583" y="649705"/>
            <a:ext cx="4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F41F872-3159-4099-BE64-48DE37EB5BC1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1479571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de-DE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𝑆𝐴</m:t>
                                  </m:r>
                                </m:e>
                              </m:acc>
                            </m:den>
                          </m:f>
                        </m:e>
                      </m:acc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den>
                          </m:f>
                        </m:e>
                      </m:acc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F41F872-3159-4099-BE64-48DE37EB5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1479571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B31DAC26-EC43-4208-8BAE-96E086A76495}"/>
              </a:ext>
            </a:extLst>
          </p:cNvPr>
          <p:cNvSpPr/>
          <p:nvPr/>
        </p:nvSpPr>
        <p:spPr>
          <a:xfrm>
            <a:off x="5211534" y="2685885"/>
            <a:ext cx="1493084" cy="1236749"/>
          </a:xfrm>
          <a:custGeom>
            <a:avLst/>
            <a:gdLst>
              <a:gd name="connsiteX0" fmla="*/ 933707 w 1493084"/>
              <a:gd name="connsiteY0" fmla="*/ 90682 h 1236749"/>
              <a:gd name="connsiteX1" fmla="*/ 19307 w 1493084"/>
              <a:gd name="connsiteY1" fmla="*/ 278940 h 1236749"/>
              <a:gd name="connsiteX2" fmla="*/ 395825 w 1493084"/>
              <a:gd name="connsiteY2" fmla="*/ 1148517 h 1236749"/>
              <a:gd name="connsiteX3" fmla="*/ 1381943 w 1493084"/>
              <a:gd name="connsiteY3" fmla="*/ 1085764 h 1236749"/>
              <a:gd name="connsiteX4" fmla="*/ 1408837 w 1493084"/>
              <a:gd name="connsiteY4" fmla="*/ 72752 h 1236749"/>
              <a:gd name="connsiteX5" fmla="*/ 835096 w 1493084"/>
              <a:gd name="connsiteY5" fmla="*/ 81717 h 1236749"/>
              <a:gd name="connsiteX6" fmla="*/ 933707 w 1493084"/>
              <a:gd name="connsiteY6" fmla="*/ 90682 h 12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084" h="1236749">
                <a:moveTo>
                  <a:pt x="933707" y="90682"/>
                </a:moveTo>
                <a:cubicBezTo>
                  <a:pt x="797742" y="123552"/>
                  <a:pt x="108954" y="102634"/>
                  <a:pt x="19307" y="278940"/>
                </a:cubicBezTo>
                <a:cubicBezTo>
                  <a:pt x="-70340" y="455246"/>
                  <a:pt x="168719" y="1014046"/>
                  <a:pt x="395825" y="1148517"/>
                </a:cubicBezTo>
                <a:cubicBezTo>
                  <a:pt x="622931" y="1282988"/>
                  <a:pt x="1213108" y="1265058"/>
                  <a:pt x="1381943" y="1085764"/>
                </a:cubicBezTo>
                <a:cubicBezTo>
                  <a:pt x="1550778" y="906470"/>
                  <a:pt x="1499978" y="240093"/>
                  <a:pt x="1408837" y="72752"/>
                </a:cubicBezTo>
                <a:cubicBezTo>
                  <a:pt x="1317696" y="-94589"/>
                  <a:pt x="921755" y="78729"/>
                  <a:pt x="835096" y="81717"/>
                </a:cubicBezTo>
                <a:cubicBezTo>
                  <a:pt x="748437" y="84705"/>
                  <a:pt x="1069672" y="57812"/>
                  <a:pt x="933707" y="9068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6BE1F90-07AA-4C92-BCB1-CEF19C5EFDEF}"/>
              </a:ext>
            </a:extLst>
          </p:cNvPr>
          <p:cNvSpPr txBox="1"/>
          <p:nvPr/>
        </p:nvSpPr>
        <p:spPr>
          <a:xfrm>
            <a:off x="5381889" y="573741"/>
            <a:ext cx="550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DE" sz="2400" dirty="0">
                <a:solidFill>
                  <a:srgbClr val="FF0000"/>
                </a:solidFill>
              </a:rPr>
              <a:t>1.  </a:t>
            </a:r>
            <a:r>
              <a:rPr lang="de-DE" dirty="0">
                <a:solidFill>
                  <a:srgbClr val="FF0000"/>
                </a:solidFill>
              </a:rPr>
              <a:t>Strahlensatz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C630FF0-6EF1-462C-AB2B-64FB207ADB52}"/>
              </a:ext>
            </a:extLst>
          </p:cNvPr>
          <p:cNvSpPr txBox="1"/>
          <p:nvPr/>
        </p:nvSpPr>
        <p:spPr>
          <a:xfrm>
            <a:off x="367553" y="4491318"/>
            <a:ext cx="4123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Strahlensatzfigur</a:t>
            </a:r>
          </a:p>
          <a:p>
            <a:r>
              <a:rPr lang="de-DE" sz="2400" dirty="0"/>
              <a:t>2</a:t>
            </a:r>
            <a:r>
              <a:rPr lang="de-DE" dirty="0"/>
              <a:t> Strahlen mit dem Anfangspunkt S</a:t>
            </a:r>
          </a:p>
          <a:p>
            <a:r>
              <a:rPr lang="de-DE" sz="2400" dirty="0"/>
              <a:t>2 </a:t>
            </a:r>
            <a:r>
              <a:rPr lang="de-DE" dirty="0"/>
              <a:t>parallele Geraden AB und A´B´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8EE8C4C-D071-4BA3-AE0C-E4603A6D12F7}"/>
                  </a:ext>
                </a:extLst>
              </p:cNvPr>
              <p:cNvSpPr txBox="1"/>
              <p:nvPr/>
            </p:nvSpPr>
            <p:spPr>
              <a:xfrm>
                <a:off x="8444753" y="3613666"/>
                <a:ext cx="3012141" cy="120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 panose="02040503050406030204" pitchFamily="18" charset="0"/>
                          </a:rPr>
                          <m:t>SA</m:t>
                        </m:r>
                      </m:e>
                    </m:acc>
                    <m:r>
                      <a:rPr lang="de-DE" i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 panose="02040503050406030204" pitchFamily="18" charset="0"/>
                          </a:rPr>
                          <m:t>SA</m:t>
                        </m:r>
                        <m:r>
                          <a:rPr lang="de-DE" i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de-DE" i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 panose="02040503050406030204" pitchFamily="18" charset="0"/>
                          </a:rPr>
                          <m:t>SB</m:t>
                        </m:r>
                      </m:e>
                    </m:acc>
                    <m:r>
                      <a:rPr lang="de-DE" i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>
                            <a:latin typeface="Cambria Math" panose="02040503050406030204" pitchFamily="18" charset="0"/>
                          </a:rPr>
                          <m:t>SB</m:t>
                        </m:r>
                        <m:r>
                          <a:rPr lang="de-DE" i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dirty="0"/>
                  <a:t> heißen </a:t>
                </a:r>
                <a:r>
                  <a:rPr lang="de-DE" dirty="0">
                    <a:solidFill>
                      <a:srgbClr val="00B0F0"/>
                    </a:solidFill>
                  </a:rPr>
                  <a:t>Strahlenabschnitte</a:t>
                </a:r>
                <a:r>
                  <a:rPr lang="de-DE" dirty="0"/>
                  <a:t>, weil diese Strecken auf den Strahlen liegen.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8EE8C4C-D071-4BA3-AE0C-E4603A6D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53" y="3613666"/>
                <a:ext cx="3012141" cy="1207767"/>
              </a:xfrm>
              <a:prstGeom prst="rect">
                <a:avLst/>
              </a:prstGeom>
              <a:blipFill>
                <a:blip r:embed="rId6"/>
                <a:stretch>
                  <a:fillRect l="-1619" t="-2020" r="-3239" b="-7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007AAAE2-08C4-4FCC-A4F4-00DDC28C09C8}"/>
                  </a:ext>
                </a:extLst>
              </p:cNvPr>
              <p:cNvSpPr txBox="1"/>
              <p:nvPr/>
            </p:nvSpPr>
            <p:spPr>
              <a:xfrm>
                <a:off x="5421997" y="1167601"/>
                <a:ext cx="1794619" cy="665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</m:t>
                                  </m:r>
                                </m:e>
                              </m:acc>
                            </m:den>
                          </m:f>
                        </m:e>
                      </m:acc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</m:t>
                                  </m:r>
                                </m:e>
                              </m:acc>
                            </m:den>
                          </m:f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007AAAE2-08C4-4FCC-A4F4-00DDC28C0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97" y="1167601"/>
                <a:ext cx="1794619" cy="665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06405AED-DF6A-4A93-8CFE-4211FAE33FEB}"/>
                  </a:ext>
                </a:extLst>
              </p:cNvPr>
              <p:cNvSpPr txBox="1"/>
              <p:nvPr/>
            </p:nvSpPr>
            <p:spPr>
              <a:xfrm>
                <a:off x="8543365" y="5091953"/>
                <a:ext cx="3110753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BB</m:t>
                        </m:r>
                        <m:r>
                          <a:rPr lang="de-DE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sind ebenfalls Strahlenabschnitte.</a:t>
                </a:r>
                <a:endParaRPr lang="de-DE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06405AED-DF6A-4A93-8CFE-4211FAE33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65" y="5091953"/>
                <a:ext cx="3110753" cy="653769"/>
              </a:xfrm>
              <a:prstGeom prst="rect">
                <a:avLst/>
              </a:prstGeom>
              <a:blipFill>
                <a:blip r:embed="rId8"/>
                <a:stretch>
                  <a:fillRect l="-1566" t="-2778" b="-1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3C73280-D408-4F00-BFC9-80E78B62A07A}"/>
                  </a:ext>
                </a:extLst>
              </p:cNvPr>
              <p:cNvSpPr/>
              <p:nvPr/>
            </p:nvSpPr>
            <p:spPr>
              <a:xfrm>
                <a:off x="7940475" y="1163884"/>
                <a:ext cx="1260281" cy="665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𝑆𝐴</m:t>
                                  </m:r>
                                </m:e>
                              </m:acc>
                            </m:den>
                          </m:f>
                        </m:e>
                      </m:acc>
                      <m: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𝑆𝐵</m:t>
                                  </m:r>
                                </m:e>
                              </m:acc>
                            </m:den>
                          </m:f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3C73280-D408-4F00-BFC9-80E78B62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75" y="1163884"/>
                <a:ext cx="1260281" cy="665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C30242E-9044-4A60-9EC1-AD3B55C2FF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235"/>
    </mc:Choice>
    <mc:Fallback xmlns="">
      <p:transition spd="slow" advTm="21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6" grpId="0"/>
      <p:bldP spid="27" grpId="0" animBg="1"/>
      <p:bldP spid="28" grpId="0"/>
      <p:bldP spid="30" grpId="0"/>
      <p:bldP spid="32" grpId="0"/>
      <p:bldP spid="33" grpId="0"/>
      <p:bldP spid="3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0.4|1.4|5.6|4.1|6.3|1.5|1.9|1.7|37.4|34.1|11.1|7.1|0.8|29.4|1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67</Words>
  <Application>Microsoft Office PowerPoint</Application>
  <PresentationFormat>Breitbild</PresentationFormat>
  <Paragraphs>15</Paragraphs>
  <Slides>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Cambria Math</vt:lpstr>
      <vt:lpstr>Corbel</vt:lpstr>
      <vt:lpstr>Parallax</vt:lpstr>
      <vt:lpstr> Der Strahlensatz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Strahlensatz</dc:title>
  <dc:creator>Ines Hempel</dc:creator>
  <cp:lastModifiedBy>Ines Hempel</cp:lastModifiedBy>
  <cp:revision>10</cp:revision>
  <dcterms:created xsi:type="dcterms:W3CDTF">2020-05-14T13:06:39Z</dcterms:created>
  <dcterms:modified xsi:type="dcterms:W3CDTF">2020-05-17T08:34:06Z</dcterms:modified>
</cp:coreProperties>
</file>